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Noto Sans KR" panose="020B0200000000000000" pitchFamily="34" charset="-128"/>
      <p:regular r:id="rId29"/>
      <p:bold r:id="rId30"/>
    </p:embeddedFont>
    <p:embeddedFont>
      <p:font typeface="Livvic SemiBold" panose="020F0502020204030204" pitchFamily="34" charset="0"/>
      <p:regular r:id="rId31"/>
      <p:bold r:id="rId32"/>
      <p:italic r:id="rId33"/>
      <p:boldItalic r:id="rId34"/>
    </p:embeddedFont>
    <p:embeddedFont>
      <p:font typeface="Noto Sans Medium" panose="020B05020405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알아두어야 하는 항목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CCTV 데이터 셋이라 차 후면 측면은 거의 없음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사용처가 과속단속 카메라및 도로교통정보카메라 이기 때문에 정면으로 지나가는 차만 탐지해도 상관 없음 (일반 CCTV용이 아님)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ROI를 설정해 카메라와 먼 부분은 전혀 관여하지 않아도 상관 없음 (어차피 차는 CCTV 밑으로 지나가기 때문) (본 코드에는 구현되어 있지 않긴 함)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동영상 시연은 동영상 구하기가 쉽지 않아 못함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7176561f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7176561f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크게 4 개의 모델을 학습해 보았고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DenseNet 은 검증이 불안정 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ResNet 은 정화도가 낮고 학습이 너무 느림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EfficientNet 은 사용이 불가할 정도의 학습을 보여주고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MobileNet 이 뛰어난 학습을 보여주어 선택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aa2e4408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aa2e4408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아까와 같은 그래프고 이걸 선택하였다는 의미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f0e187d4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f0e187d4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MobileNet 의 레이어 구조 (좌)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전이학습을 위해 추가한 레이어 (우)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 87 개의 레이어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a589728d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a589728d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고정 레이어와 가중치를 변경해 보면서 비교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가중치 제외를 제외하면 준수해 보임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a589728d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a589728d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그중 모든 레이어 고정한게 혼동행렬에서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트럭을 헷갈려 하는 것 확인해서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aa2e4408e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aa2e4408e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가중치를 주어 다시 학습해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혼동을 해결함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a589728d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a589728d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혼동 을 해결한 모든 레이어 고정 모델과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30레이어 고정 모델을 비교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aa2e4408e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aa2e4408e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30 레이어 고정이 모델이 너무 정확도가 높아 과적합이 의심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aa2e4408e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aa2e4408e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30 레이어 고정이 모델이 너무 정확도가 높아 과적합이 의심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0d3afdf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20d3afdf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30 레이어 고정이 모델이 너무 정확도가 높아 과적합이 의심되지만..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테스트 데이터에서 문제가 없었음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7176561f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7176561f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aa2e4408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aa2e4408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임의로 설정한 차종별 소음값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aa2e4408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aa2e4408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7176561f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7176561f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0d3afdf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0d3afdf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0d3afdf9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20d3afdf9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cctv는 동영상이기 때문에 YOLO를 대체가능한 차영상 기반 여러 알고리즘이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cctv의 촬영 각도상 인간 레벨의 높이에서 보는 차가 아니기때문에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yolo를 대체할 필요가 있음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a589728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a589728d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모델들을 테스트 했었다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aa2e4408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aa2e4408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이런 모델들을 테스트 했었다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7176561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7176561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간단하게 cctv로는 녹음할 수 없다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7176561f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7176561f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사용한 데이터셋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f0e187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f0e187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데이터셋에 적용한 전처리 이고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이로 데이터 증강을 하였음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7176561f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7176561f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a589728d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a589728d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a589728d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a589728d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a589728d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a589728d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이곳에 bike 나온건 후보 탈락 모델이고 얘시 사진이라서 틀린것 상관 없습니다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56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59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11" Type="http://schemas.openxmlformats.org/officeDocument/2006/relationships/image" Target="../media/image56.png"/><Relationship Id="rId5" Type="http://schemas.openxmlformats.org/officeDocument/2006/relationships/image" Target="../media/image89.png"/><Relationship Id="rId10" Type="http://schemas.openxmlformats.org/officeDocument/2006/relationships/image" Target="../media/image64.png"/><Relationship Id="rId4" Type="http://schemas.openxmlformats.org/officeDocument/2006/relationships/image" Target="../media/image88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jp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5" Type="http://schemas.openxmlformats.org/officeDocument/2006/relationships/image" Target="../media/image7.jp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png"/><Relationship Id="rId9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7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0.jpg"/><Relationship Id="rId4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ivvic SemiBold"/>
                <a:ea typeface="Livvic SemiBold"/>
                <a:cs typeface="Livvic SemiBold"/>
                <a:sym typeface="Livvic SemiBold"/>
              </a:rPr>
              <a:t>DATA SCIENCE</a:t>
            </a:r>
            <a:endParaRPr dirty="0"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ivvic SemiBold"/>
                <a:ea typeface="Livvic SemiBold"/>
                <a:cs typeface="Livvic SemiBold"/>
                <a:sym typeface="Livvic SemiBold"/>
              </a:rPr>
              <a:t>Team NOISE</a:t>
            </a:r>
            <a:endParaRPr dirty="0"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SzPts val="770"/>
              <a:buNone/>
            </a:pPr>
            <a:r>
              <a:rPr lang="ko" sz="1810" dirty="0">
                <a:solidFill>
                  <a:srgbClr val="1F232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도로 통행량 기반 소음 정도 시각화</a:t>
            </a:r>
            <a:endParaRPr sz="216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4758600"/>
            <a:ext cx="6331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https://github.com/aaronkr-classroom/0-ml-team-project-pm-noise</a:t>
            </a:r>
            <a:endParaRPr sz="1300"/>
          </a:p>
        </p:txBody>
      </p:sp>
      <p:sp>
        <p:nvSpPr>
          <p:cNvPr id="57" name="Google Shape;57;p13"/>
          <p:cNvSpPr txBox="1"/>
          <p:nvPr/>
        </p:nvSpPr>
        <p:spPr>
          <a:xfrm>
            <a:off x="7350600" y="3144750"/>
            <a:ext cx="1481700" cy="13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1F232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1945122 최성주</a:t>
            </a:r>
            <a:endParaRPr sz="1200" dirty="0">
              <a:solidFill>
                <a:srgbClr val="1F232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1F232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2026086 김민찬</a:t>
            </a:r>
            <a:endParaRPr sz="1200" dirty="0">
              <a:solidFill>
                <a:srgbClr val="1F232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1F232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2026103 이차원</a:t>
            </a:r>
            <a:endParaRPr sz="1200" dirty="0">
              <a:solidFill>
                <a:srgbClr val="1F232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1F232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2126075 한주영</a:t>
            </a:r>
            <a:endParaRPr sz="1200" dirty="0">
              <a:solidFill>
                <a:srgbClr val="1F232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1F232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2425404 서상원</a:t>
            </a:r>
            <a:endParaRPr sz="1200" dirty="0">
              <a:solidFill>
                <a:srgbClr val="1F232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825" y="1278500"/>
            <a:ext cx="2189426" cy="16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150" y="1278501"/>
            <a:ext cx="2189450" cy="16420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452825" y="0"/>
            <a:ext cx="446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모델 선정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2677475" y="878300"/>
            <a:ext cx="159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ResNet50</a:t>
            </a:r>
            <a:endParaRPr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</a:t>
            </a:r>
            <a:endParaRPr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4866925" y="878300"/>
            <a:ext cx="15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EfficientNet80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8250" y="1278500"/>
            <a:ext cx="2189438" cy="16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8263" y="2937700"/>
            <a:ext cx="2189434" cy="16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7063813" y="878300"/>
            <a:ext cx="159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>
              <a:solidFill>
                <a:srgbClr val="FF99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99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</a:t>
            </a:r>
            <a:endParaRPr sz="800">
              <a:solidFill>
                <a:srgbClr val="FF99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8812" y="2937688"/>
            <a:ext cx="2189450" cy="164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1138" y="148600"/>
            <a:ext cx="1723675" cy="5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8809" y="161150"/>
            <a:ext cx="1983826" cy="5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9375" y="1278500"/>
            <a:ext cx="2189450" cy="164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9375" y="2937700"/>
            <a:ext cx="2189450" cy="1642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488038" y="878288"/>
            <a:ext cx="15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DenseNet121</a:t>
            </a:r>
            <a:endParaRPr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65151" y="2937701"/>
            <a:ext cx="2189450" cy="16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6879800" y="409525"/>
            <a:ext cx="17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10 에포크로 테스트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2027088" y="234825"/>
            <a:ext cx="3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상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4453438" y="234825"/>
            <a:ext cx="3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하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88" y="1683468"/>
            <a:ext cx="36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452825" y="0"/>
            <a:ext cx="446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모델 선정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3775938" y="1005950"/>
            <a:ext cx="159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F99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 sz="1900">
              <a:solidFill>
                <a:srgbClr val="FF99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99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</a:t>
            </a:r>
            <a:endParaRPr sz="1300">
              <a:solidFill>
                <a:srgbClr val="FF99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138" y="148600"/>
            <a:ext cx="1723675" cy="5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8809" y="161150"/>
            <a:ext cx="1983826" cy="5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9535" y="1683062"/>
            <a:ext cx="3600000" cy="270083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879800" y="409525"/>
            <a:ext cx="17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10 에포크로 테스트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2027088" y="234825"/>
            <a:ext cx="3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상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4453438" y="234825"/>
            <a:ext cx="3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하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/>
        </p:nvSpPr>
        <p:spPr>
          <a:xfrm>
            <a:off x="452825" y="0"/>
            <a:ext cx="446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dirty="0">
                <a:solidFill>
                  <a:schemeClr val="dk1"/>
                </a:solidFill>
                <a:highlight>
                  <a:srgbClr val="FFFFFF"/>
                </a:highlight>
                <a:latin typeface="Noto Sans Medium"/>
                <a:ea typeface="Noto Sans Medium"/>
                <a:cs typeface="Noto Sans Medium"/>
                <a:sym typeface="Noto Sans Medium"/>
              </a:rPr>
              <a:t>MobileNet의 구조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3775938" y="156600"/>
            <a:ext cx="159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F99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 sz="1900">
              <a:solidFill>
                <a:srgbClr val="FF99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99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</a:t>
            </a:r>
            <a:endParaRPr sz="1300">
              <a:solidFill>
                <a:srgbClr val="FF99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452825" y="833700"/>
            <a:ext cx="30000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Model: "mobilenet_1.00_128"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_________________________________________________________________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Layer (type)                Output Shape              Param #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=================================================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input_1 (InputLayer)        [(None, 128, 128, 3)]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conv1 (Conv2D)              (None, 64, 64, 32)        864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conv1_bn (BatchNormalization)  (None, 64, 64, 32)        128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conv1_relu (ReLU)           (None, 64, 64, 32)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 (DepthwiseConv2D)  (None, 64, 64, 32)        288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conv_dw_1_bn (BatchNormali zation)  (None, 64, 64, 32)        128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conv_dw_1_relu (ReLU)       (None, 64, 64, 32)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 (Conv2D)          (None, 64, 64, 64)        2048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conv_pw_1_bn (BatchNormalization)   (None, 64, 64, 64)        256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conv_pw_1_relu (ReLU)       (None, 64, 64, 64)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conv_pad_2 (ZeroPadding2D)  (None, 65, 65, 64)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conv_dw_2 (DepthwiseConv2D)  (None, 32, 32, 64)        576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conv_dw_2_bn (BatchNormalization)  (None, 32, 32, 64)        256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conv_dw_2_relu (ReLU)       (None, 32, 32, 64)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conv_pw_2 (Conv2D)          (None, 32, 32, 128)       8192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conv_pw_2_bn (BatchNormalization)  (None, 32, 32, 128)       512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conv_pw_2_relu (ReLU)       (None, 32, 32, 128)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conv_dw_3 (DepthwiseConv2D)  (None, 32, 32, 128)       1152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conv_dw_3_bn (BatchNormalization)  (None, 32, 32, 128)       512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conv_dw_3_relu (ReLU)       (None, 32, 32, 128)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conv_pw_3 (Conv2D)          (None, 32, 32, 128)       16384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conv_pw_3_bn (BatchNormalization)  (None, 32, 32, 128)       512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conv_pw_3_relu (ReLU)       (None, 32, 32, 128)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conv_pad_4 (ZeroPadding2D)  (None, 33, 33, 128)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conv_dw_4 (DepthwiseConv2D)  (None, 16, 16, 128)       1152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conv_dw_4_bn (BatchNormalization)  (None, 16, 16, 128)       512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conv_dw_4_relu (ReLU)       (None, 16, 16, 128)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conv_pw_4 (Conv2D)          (None, 16, 16, 256)       32768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conv_pw_4_bn (BatchNormalization)  (None, 16, 16, 256)       1024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conv_pw_4_relu (ReLU)       (None, 16, 16, 256)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conv_dw_5 (DepthwiseConv2D)  (None, 16, 16, 256)       2304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2119825" y="833700"/>
            <a:ext cx="30000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conv_dw_5_bn (BatchNormalization)  (None, 16, 16, 256)       1024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conv_dw_5_relu (ReLU)       (None, 16, 16, 256)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conv_pw_5 (Conv2D)          (None, 16, 16, 256)       65536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conv_pw_5_bn (BatchNormalization)  (None, 16, 16, 256)       1024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conv_pw_5_relu (ReLU)       (None, 16, 16, 256)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conv_pad_6 (ZeroPadding2D)  (None, 17, 17, 256)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conv_dw_6 (DepthwiseConv2D)  (None, 8, 8, 256)         2304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conv_dw_6_bn (BatchNormalization)  (None, 8, 8, 256)         1024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conv_dw_6_relu (ReLU)       (None, 8, 8, 256)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conv_pw_6 (Conv2D)          (None, 8, 8, 512)         131072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conv_pw_6_bn (BatchNormalization)  (None, 8, 8, 512)         2048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conv_pw_6_relu (ReLU) 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conv_dw_7 (DepthwiseConv2D)  (None, 8, 8, 512)         4608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conv_dw_7_bn (BatchNormalization)  (None, 8, 8, 512)         2048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conv_dw_7_relu (ReLU) 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conv_pw_7 (Conv2D)          (None, 8, 8, 512)         262144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conv_pw_7_bn (BatchNormalization)  (None, 8, 8, 512)         2048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conv_pw_7_relu (ReLU) 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conv_dw_8 (DepthwiseConv2D)  (None, 8, 8, 512)         4608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conv_dw_8_bn (BatchNormalization)  (None, 8, 8, 512)         2048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conv_dw_8_relu (ReLU) 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conv_pw_8 (Conv2D)          (None, 8, 8, 512)         262144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conv_pw_8_bn (BatchNormalization)  (None, 8, 8, 512)         2048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conv_pw_8_relu (ReLU) 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conv_dw_9 (DepthwiseConv2D)  (None, 8, 8, 512)         4608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conv_dw_9_bn (BatchNormalization)  (None, 8, 8, 512)         2048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conv_dw_9_relu (ReLU) 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conv_pw_9 (Conv2D)          (None, 8, 8, 512)         262144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conv_pw_8 (Conv2D)          (None, 8, 8, 512)         262144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conv_pw_8_bn (BatchNormalization)  (None, 8, 8, 512)         2048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conv_pw_8_relu (ReLU) 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conv_dw_9 (DepthwiseConv2D)  (None, 8, 8, 512)         4608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conv_dw_9_bn (BatchNormalization)  (None, 8, 8, 512)         2048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3775950" y="833700"/>
            <a:ext cx="30000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conv_dw_9_relu (ReLU) 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conv_pw_9 (Conv2D)          (None, 8, 8, 512)         262144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conv_pw_9_bn (BatchNormalization)  (None, 8, 8, 512)         2048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conv_pw_9_relu (ReLU) 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conv_dw_10 (DepthwiseConv2D)  (None, 8, 8, 512)         4608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conv_dw_10_bn (BatchNormalization)  (None, 8, 8, 512)         2048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conv_dw_10_relu (ReLU)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conv_pw_10 (Conv2D)         (None, 8, 8, 512)         262144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conv_pw_10_bn (BatchNormalization)  (None, 8, 8, 512)         2048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conv_pw_10_relu (ReLU)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conv_dw_11 (DepthwiseConv2D)  (None, 8, 8, 512)         4608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conv_dw_11_bn (BatchNormalization)  (None, 8, 8, 512)         2048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conv_dw_11_relu (ReLU)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conv_pw_11 (Conv2D)         (None, 8, 8, 512)         262144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conv_pw_11_bn (BatchNormalization)  (None, 8, 8, 512)         2048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conv_pw_11_relu (ReLU)      (None, 8, 8,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conv_pad_12 (ZeroPadding2D)  (None, 9, 9,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conv_dw_12 (DepthwiseConv2D)  (None, 4, 4, 512)         4608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conv_dw_12_bn (BatchNormalization)  (None, 4, 4, 512)         2048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conv_dw_12_relu (ReLU)      (None, 4, 4, 512) 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conv_pw_12 (Conv2D)         (None, 4, 4, 1024)        524288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conv_pw_12_bn (BatchNormalization)  (None, 4, 4, 1024)        4096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conv_pw_12_relu (ReLU)      (None, 4, 4, 1024)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conv_dw_13 (DepthwiseConv2D)  (None, 4, 4, 1024)        9216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conv_dw_13_bn (BatchNormalization)  (None, 4, 4, 1024)        4096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conv_dw_13_relu (ReLU)      (None, 4, 4, 1024)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conv_pw_13 (Conv2D)         (None, 4, 4, 1024)        1048576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conv_pw_13_bn (BatchNormalization)  (None, 4, 4, 1024)        4096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conv_pw_13_relu (ReLU)      (None, 4, 4, 1024)        0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=================================================================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Total params: 3228864 (12.32 MB)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Trainable params: 3206976 (12.23 MB)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Non-trainable params: 21888 (85.50 KB)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_________________________________________________________________</a:t>
            </a:r>
            <a:endParaRPr sz="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5651500" y="1455750"/>
            <a:ext cx="33366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Model: "sequential"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_________________________________________________________________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Layer (type)                Output Shape              Param #   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=================================================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mobilenet_1.00_128 (Functional)  (None, 4, 4, 1024)       3228864   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global_average_pooling2d (GlobalAveragePooling2D)  (None, 1024)      0         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dense (Dense)               (None, 4)                 4100      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                                                             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=================================================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Total params: 3232964 (12.33 MB)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Trainable params: 3145732 (12.00 MB)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Non-trainable params: 87232 (340.75 KB)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_________________________________________________________________</a:t>
            </a:r>
            <a:endParaRPr sz="7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75" y="1278500"/>
            <a:ext cx="2189450" cy="164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350" y="1278500"/>
            <a:ext cx="2189397" cy="16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452825" y="-11475"/>
            <a:ext cx="218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dirty="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 </a:t>
            </a:r>
            <a:r>
              <a:rPr lang="ko" sz="2000" b="1" dirty="0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모델 튜닝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900" y="1278501"/>
            <a:ext cx="2189450" cy="16420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>
            <a:off x="327525" y="878300"/>
            <a:ext cx="20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 </a:t>
            </a:r>
            <a:r>
              <a:rPr lang="ko" sz="8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all layer FIX</a:t>
            </a:r>
            <a:endParaRPr sz="8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901" y="2937701"/>
            <a:ext cx="2189450" cy="16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2746988" y="878300"/>
            <a:ext cx="159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NO Weights</a:t>
            </a:r>
            <a:endParaRPr sz="8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8350" y="2937700"/>
            <a:ext cx="2189450" cy="1642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4774838" y="878300"/>
            <a:ext cx="20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 </a:t>
            </a:r>
            <a:r>
              <a:rPr lang="ko" sz="8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80 layer FIX</a:t>
            </a:r>
            <a:endParaRPr sz="8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6300" y="2937725"/>
            <a:ext cx="2189400" cy="16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1563" y="148600"/>
            <a:ext cx="1723675" cy="5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9234" y="161150"/>
            <a:ext cx="1983826" cy="5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/>
        </p:nvSpPr>
        <p:spPr>
          <a:xfrm>
            <a:off x="2977513" y="234825"/>
            <a:ext cx="3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상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5403863" y="234825"/>
            <a:ext cx="3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하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27150" y="1296125"/>
            <a:ext cx="2188800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95725" y="2937950"/>
            <a:ext cx="2188800" cy="1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6895388" y="878300"/>
            <a:ext cx="20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>
              <a:solidFill>
                <a:srgbClr val="FF99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 </a:t>
            </a:r>
            <a:r>
              <a:rPr lang="ko" sz="8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30 layer FIX</a:t>
            </a:r>
            <a:endParaRPr sz="8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/>
        </p:nvSpPr>
        <p:spPr>
          <a:xfrm>
            <a:off x="543425" y="2310150"/>
            <a:ext cx="2052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 sz="19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 </a:t>
            </a:r>
            <a:br>
              <a:rPr lang="ko" sz="13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</a:br>
            <a:r>
              <a:rPr lang="ko" sz="13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all layer FIX</a:t>
            </a:r>
            <a:endParaRPr sz="13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3">
            <a:alphaModFix/>
          </a:blip>
          <a:srcRect b="45133"/>
          <a:stretch/>
        </p:blipFill>
        <p:spPr>
          <a:xfrm>
            <a:off x="2801750" y="1179862"/>
            <a:ext cx="6342250" cy="278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/>
          <p:nvPr/>
        </p:nvSpPr>
        <p:spPr>
          <a:xfrm>
            <a:off x="5463125" y="3064925"/>
            <a:ext cx="2349600" cy="52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 txBox="1"/>
          <p:nvPr/>
        </p:nvSpPr>
        <p:spPr>
          <a:xfrm>
            <a:off x="452825" y="0"/>
            <a:ext cx="446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dirty="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 </a:t>
            </a:r>
            <a:r>
              <a:rPr lang="ko" sz="2000" b="1" dirty="0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모델 튜닝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/>
        </p:nvSpPr>
        <p:spPr>
          <a:xfrm>
            <a:off x="543425" y="2310150"/>
            <a:ext cx="2052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 sz="19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 </a:t>
            </a:r>
            <a:br>
              <a:rPr lang="ko" sz="13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</a:br>
            <a:r>
              <a:rPr lang="ko" sz="13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all layer FIX</a:t>
            </a:r>
            <a:endParaRPr sz="13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45133"/>
          <a:stretch/>
        </p:blipFill>
        <p:spPr>
          <a:xfrm>
            <a:off x="2735425" y="1179862"/>
            <a:ext cx="6342250" cy="278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/>
          <p:nvPr/>
        </p:nvSpPr>
        <p:spPr>
          <a:xfrm>
            <a:off x="5463125" y="3064925"/>
            <a:ext cx="2349600" cy="52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1" name="Google Shape;261;p27"/>
          <p:cNvPicPr preferRelativeResize="0"/>
          <p:nvPr/>
        </p:nvPicPr>
        <p:blipFill rotWithShape="1">
          <a:blip r:embed="rId4">
            <a:alphaModFix/>
          </a:blip>
          <a:srcRect b="41235"/>
          <a:stretch/>
        </p:blipFill>
        <p:spPr>
          <a:xfrm>
            <a:off x="2801750" y="1179850"/>
            <a:ext cx="6342250" cy="29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300" y="309575"/>
            <a:ext cx="39052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/>
          <p:nvPr/>
        </p:nvSpPr>
        <p:spPr>
          <a:xfrm>
            <a:off x="5463125" y="3064925"/>
            <a:ext cx="2349600" cy="52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 txBox="1"/>
          <p:nvPr/>
        </p:nvSpPr>
        <p:spPr>
          <a:xfrm>
            <a:off x="452825" y="0"/>
            <a:ext cx="446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dirty="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 </a:t>
            </a:r>
            <a:r>
              <a:rPr lang="ko" sz="2000" b="1" dirty="0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모델 튜닝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00" y="775588"/>
            <a:ext cx="3600000" cy="269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000" y="775598"/>
            <a:ext cx="3600000" cy="269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/>
        </p:nvSpPr>
        <p:spPr>
          <a:xfrm>
            <a:off x="1745850" y="252400"/>
            <a:ext cx="205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 </a:t>
            </a:r>
            <a:r>
              <a:rPr lang="ko" sz="8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all layer FIX</a:t>
            </a:r>
            <a:endParaRPr sz="8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with class weights</a:t>
            </a:r>
            <a:endParaRPr sz="8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5705838" y="252388"/>
            <a:ext cx="20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>
              <a:solidFill>
                <a:srgbClr val="FF99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 </a:t>
            </a:r>
            <a:r>
              <a:rPr lang="ko" sz="8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30 layer FIX</a:t>
            </a:r>
            <a:endParaRPr sz="8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452825" y="0"/>
            <a:ext cx="175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모델 비교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74" name="Google Shape;274;p28"/>
          <p:cNvPicPr preferRelativeResize="0"/>
          <p:nvPr/>
        </p:nvPicPr>
        <p:blipFill rotWithShape="1">
          <a:blip r:embed="rId5">
            <a:alphaModFix/>
          </a:blip>
          <a:srcRect b="45687"/>
          <a:stretch/>
        </p:blipFill>
        <p:spPr>
          <a:xfrm>
            <a:off x="4794125" y="3429025"/>
            <a:ext cx="3875750" cy="1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 rotWithShape="1">
          <a:blip r:embed="rId6">
            <a:alphaModFix/>
          </a:blip>
          <a:srcRect b="41235"/>
          <a:stretch/>
        </p:blipFill>
        <p:spPr>
          <a:xfrm>
            <a:off x="833400" y="3429025"/>
            <a:ext cx="3877200" cy="182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991" y="1333850"/>
            <a:ext cx="4680000" cy="3511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452825" y="0"/>
            <a:ext cx="224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모델 최종 선정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3850"/>
            <a:ext cx="4680000" cy="3511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/>
        </p:nvSpPr>
        <p:spPr>
          <a:xfrm>
            <a:off x="1750250" y="3864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99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 sz="1700">
              <a:solidFill>
                <a:srgbClr val="FF99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6209975" y="363325"/>
            <a:ext cx="23157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ko" sz="1100">
                <a:solidFill>
                  <a:srgbClr val="188038"/>
                </a:solidFill>
                <a:latin typeface="Noto Sans KR"/>
                <a:ea typeface="Noto Sans KR"/>
                <a:cs typeface="Noto Sans KR"/>
                <a:sym typeface="Noto Sans KR"/>
              </a:rPr>
              <a:t>learning_rate</a:t>
            </a: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1e-5</a:t>
            </a:r>
            <a:b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100">
                <a:solidFill>
                  <a:srgbClr val="188038"/>
                </a:solidFill>
                <a:latin typeface="Noto Sans KR"/>
                <a:ea typeface="Noto Sans KR"/>
                <a:cs typeface="Noto Sans KR"/>
                <a:sym typeface="Noto Sans KR"/>
              </a:rPr>
              <a:t>batch_size</a:t>
            </a: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32</a:t>
            </a:r>
            <a:b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100">
                <a:solidFill>
                  <a:srgbClr val="188038"/>
                </a:solidFill>
                <a:latin typeface="Noto Sans KR"/>
                <a:ea typeface="Noto Sans KR"/>
                <a:cs typeface="Noto Sans KR"/>
                <a:sym typeface="Noto Sans KR"/>
              </a:rPr>
              <a:t>epochs</a:t>
            </a: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50</a:t>
            </a:r>
            <a:b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100">
                <a:solidFill>
                  <a:srgbClr val="188038"/>
                </a:solidFill>
                <a:latin typeface="Noto Sans KR"/>
                <a:ea typeface="Noto Sans KR"/>
                <a:cs typeface="Noto Sans KR"/>
                <a:sym typeface="Noto Sans KR"/>
              </a:rPr>
              <a:t>patience</a:t>
            </a: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5 (Early Stopping)</a:t>
            </a:r>
            <a:endParaRPr sz="11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4003750" y="386425"/>
            <a:ext cx="2315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Transfer Learning </a:t>
            </a:r>
            <a:r>
              <a:rPr lang="ko" sz="11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30 layer FIX</a:t>
            </a:r>
            <a:endParaRPr sz="11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128, 128 input</a:t>
            </a:r>
            <a:endParaRPr sz="11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4-class Classification</a:t>
            </a:r>
            <a:endParaRPr sz="11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Early Stopping</a:t>
            </a:r>
            <a:endParaRPr sz="11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GlobalAveragePooling2D</a:t>
            </a:r>
            <a:endParaRPr sz="11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Dense</a:t>
            </a:r>
            <a:endParaRPr sz="11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/>
        </p:nvSpPr>
        <p:spPr>
          <a:xfrm>
            <a:off x="5325500" y="386425"/>
            <a:ext cx="2315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 Learning </a:t>
            </a:r>
            <a:r>
              <a:rPr lang="ko" sz="11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30 layer FIX</a:t>
            </a:r>
            <a:endParaRPr sz="11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128, 128 input</a:t>
            </a:r>
            <a:endParaRPr sz="11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4-class Classification</a:t>
            </a:r>
            <a:endParaRPr sz="11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Early Stopping</a:t>
            </a:r>
            <a:endParaRPr sz="11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GlobalAveragePooling2D</a:t>
            </a:r>
            <a:endParaRPr sz="11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Dense</a:t>
            </a:r>
            <a:endParaRPr sz="1100">
              <a:solidFill>
                <a:srgbClr val="FF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452825" y="0"/>
            <a:ext cx="224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모델 최종 선정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3072000" y="3864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99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MobileNet</a:t>
            </a:r>
            <a:endParaRPr sz="1700">
              <a:solidFill>
                <a:srgbClr val="FF99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93" name="Google Shape;293;p30"/>
          <p:cNvPicPr preferRelativeResize="0"/>
          <p:nvPr/>
        </p:nvPicPr>
        <p:blipFill rotWithShape="1">
          <a:blip r:embed="rId3">
            <a:alphaModFix/>
          </a:blip>
          <a:srcRect b="44475"/>
          <a:stretch/>
        </p:blipFill>
        <p:spPr>
          <a:xfrm>
            <a:off x="0" y="1661525"/>
            <a:ext cx="6439149" cy="28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 rotWithShape="1">
          <a:blip r:embed="rId3">
            <a:alphaModFix/>
          </a:blip>
          <a:srcRect l="6030" t="72509" r="46672"/>
          <a:stretch/>
        </p:blipFill>
        <p:spPr>
          <a:xfrm>
            <a:off x="6216650" y="2409913"/>
            <a:ext cx="2927351" cy="13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4334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47586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https://www.index.go.kr/unity/potal/main/EachDtlPageDetail.do?idx_cd=1471</a:t>
            </a:r>
            <a:endParaRPr sz="13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5" y="1418175"/>
            <a:ext cx="7729826" cy="227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075" y="2402331"/>
            <a:ext cx="7729823" cy="227346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161050" y="471175"/>
            <a:ext cx="286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도로변 주거지역 환경기준 : </a:t>
            </a:r>
            <a:r>
              <a:rPr lang="ko" sz="1600" b="1">
                <a:solidFill>
                  <a:srgbClr val="0000FF"/>
                </a:solidFill>
                <a:latin typeface="Noto Sans KR"/>
                <a:ea typeface="Noto Sans KR"/>
                <a:cs typeface="Noto Sans KR"/>
                <a:sym typeface="Noto Sans KR"/>
              </a:rPr>
              <a:t>낮(65dB)</a:t>
            </a:r>
            <a:r>
              <a:rPr lang="ko" sz="1600" b="1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, 밤(55dB)</a:t>
            </a:r>
            <a:endParaRPr sz="16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848809" y="1919304"/>
            <a:ext cx="75843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7" name="Google Shape;67;p14"/>
          <p:cNvCxnSpPr/>
          <p:nvPr/>
        </p:nvCxnSpPr>
        <p:spPr>
          <a:xfrm>
            <a:off x="848809" y="3062115"/>
            <a:ext cx="7584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452825" y="0"/>
            <a:ext cx="3000000" cy="147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rgbClr val="FF9900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기준을 초과</a:t>
            </a: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한 경우가 많은 도로변 소음도</a:t>
            </a:r>
            <a:endParaRPr sz="2000" b="1" dirty="0">
              <a:solidFill>
                <a:srgbClr val="232323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125" y="3276550"/>
            <a:ext cx="5715750" cy="15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238800" y="1132475"/>
            <a:ext cx="8666400" cy="23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Definition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 : 모델이 한 frame에서 탐지한 차량 종류와 해당 차량의 개수를 바탕으로 총 소음 수준을 계산.</a:t>
            </a:r>
            <a:br>
              <a:rPr lang="ko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br>
              <a:rPr lang="ko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Algorithm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 : </a:t>
            </a:r>
            <a:br>
              <a:rPr lang="ko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=&gt;  소음은 로그 스케일 기반이기 때문에,  한 공간에서 소음을 합산할 때 단순 더하기 방식은 정확한 값을 도출할                   </a:t>
            </a:r>
            <a:br>
              <a:rPr lang="ko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      수 없다. ex) 60db + 70db != 130db,  실제 데시벨 == 70.41db</a:t>
            </a:r>
            <a:br>
              <a:rPr lang="ko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=&gt;</a:t>
            </a: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입력이 데시벨 값과 개수인 경우, 이를 에너지 합산 방식으로 소음의 로그스케일 성질을 반영하여 각 차종에 대해</a:t>
            </a:r>
            <a:b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전력으로 변환하고, 이를 합산한 후 다시 데시벨로 변환한다.</a:t>
            </a:r>
            <a:b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=&gt;  수식에서 L1,L2,.....Ln은 오토바이, 차, 버스, 트럭의 평균 소음 (60,70,80,90으로 매핑되어 있음)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52825" y="0"/>
            <a:ext cx="224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 dirty="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소음 계산 함수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07" name="Google Shape;3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045" y="85532"/>
            <a:ext cx="1206825" cy="10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429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3"/>
          <p:cNvCxnSpPr/>
          <p:nvPr/>
        </p:nvCxnSpPr>
        <p:spPr>
          <a:xfrm rot="10800000">
            <a:off x="3042150" y="3509825"/>
            <a:ext cx="6113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3"/>
          <p:cNvSpPr/>
          <p:nvPr/>
        </p:nvSpPr>
        <p:spPr>
          <a:xfrm>
            <a:off x="3027750" y="3509825"/>
            <a:ext cx="6113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위 두 모델이 좋은 성능을 나타내었음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461800" y="37003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FF"/>
                </a:solidFill>
              </a:rPr>
              <a:t>'BUS': "blue"</a:t>
            </a:r>
            <a:endParaRPr sz="15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88038"/>
                </a:solidFill>
              </a:rPr>
              <a:t>'Bike': "green"</a:t>
            </a:r>
            <a:endParaRPr sz="15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9900FF"/>
                </a:solidFill>
              </a:rPr>
              <a:t>'Truck': "purple"</a:t>
            </a:r>
            <a:endParaRPr sz="1500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9900"/>
                </a:solidFill>
              </a:rPr>
              <a:t>'Common': "orange"</a:t>
            </a:r>
            <a:endParaRPr sz="15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2202" cy="3420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34"/>
          <p:cNvCxnSpPr/>
          <p:nvPr/>
        </p:nvCxnSpPr>
        <p:spPr>
          <a:xfrm rot="10800000">
            <a:off x="3042150" y="3509825"/>
            <a:ext cx="6113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4"/>
          <p:cNvSpPr/>
          <p:nvPr/>
        </p:nvSpPr>
        <p:spPr>
          <a:xfrm>
            <a:off x="3027750" y="3509825"/>
            <a:ext cx="6113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위 두 모델이 좋은 성능을 나타내었음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461800" y="37003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FF"/>
                </a:solidFill>
              </a:rPr>
              <a:t>'BUS': "blue"</a:t>
            </a:r>
            <a:endParaRPr sz="15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88038"/>
                </a:solidFill>
              </a:rPr>
              <a:t>'Bike': "green"</a:t>
            </a:r>
            <a:endParaRPr sz="15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9900FF"/>
                </a:solidFill>
              </a:rPr>
              <a:t>'Truck': "purple"</a:t>
            </a:r>
            <a:endParaRPr sz="1500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9900"/>
                </a:solidFill>
              </a:rPr>
              <a:t>'Common': "orange"</a:t>
            </a:r>
            <a:endParaRPr sz="15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429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35"/>
          <p:cNvCxnSpPr/>
          <p:nvPr/>
        </p:nvCxnSpPr>
        <p:spPr>
          <a:xfrm rot="10800000">
            <a:off x="3042150" y="3509825"/>
            <a:ext cx="6113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5"/>
          <p:cNvSpPr/>
          <p:nvPr/>
        </p:nvSpPr>
        <p:spPr>
          <a:xfrm>
            <a:off x="3027750" y="3509825"/>
            <a:ext cx="6113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위 두 모델이 좋은 성능을 나타내었음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461800" y="37003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FF"/>
                </a:solidFill>
              </a:rPr>
              <a:t>'BUS': "blue"</a:t>
            </a:r>
            <a:endParaRPr sz="15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88038"/>
                </a:solidFill>
              </a:rPr>
              <a:t>'Bike': "green"</a:t>
            </a:r>
            <a:endParaRPr sz="15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9900FF"/>
                </a:solidFill>
              </a:rPr>
              <a:t>'Truck': "purple"</a:t>
            </a:r>
            <a:endParaRPr sz="1500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9900"/>
                </a:solidFill>
              </a:rPr>
              <a:t>'Common': "orange"</a:t>
            </a:r>
            <a:endParaRPr sz="15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25" y="0"/>
            <a:ext cx="68699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 txBox="1"/>
          <p:nvPr/>
        </p:nvSpPr>
        <p:spPr>
          <a:xfrm>
            <a:off x="452825" y="363325"/>
            <a:ext cx="224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YOLO의 </a:t>
            </a:r>
            <a:r>
              <a:rPr lang="ko" sz="2000" b="1">
                <a:solidFill>
                  <a:schemeClr val="accent4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대안</a:t>
            </a:r>
            <a:endParaRPr sz="2000" b="1">
              <a:solidFill>
                <a:schemeClr val="accent4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063" y="326863"/>
            <a:ext cx="1800000" cy="135066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 txBox="1"/>
          <p:nvPr/>
        </p:nvSpPr>
        <p:spPr>
          <a:xfrm>
            <a:off x="3672038" y="313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cnn_8_class_1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063" y="327188"/>
            <a:ext cx="1800000" cy="1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/>
        </p:nvSpPr>
        <p:spPr>
          <a:xfrm>
            <a:off x="5472063" y="313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cnn_8_class_1_1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46" name="Google Shape;3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063" y="327350"/>
            <a:ext cx="1800000" cy="134969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7"/>
          <p:cNvSpPr txBox="1"/>
          <p:nvPr/>
        </p:nvSpPr>
        <p:spPr>
          <a:xfrm>
            <a:off x="7272063" y="313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cnn_8_class_2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48" name="Google Shape;3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" y="1972540"/>
            <a:ext cx="1800000" cy="13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72000" y="16770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cnn_8_class_3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50" name="Google Shape;35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2000" y="1972705"/>
            <a:ext cx="1800000" cy="13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/>
          <p:nvPr/>
        </p:nvSpPr>
        <p:spPr>
          <a:xfrm>
            <a:off x="1872025" y="16770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cnn_4_class_1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52" name="Google Shape;35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075" y="1996943"/>
            <a:ext cx="1800000" cy="13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/>
        </p:nvSpPr>
        <p:spPr>
          <a:xfrm>
            <a:off x="5472075" y="1701450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cnn_4_class_2_1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2100" y="1996943"/>
            <a:ext cx="1800000" cy="13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/>
          <p:nvPr/>
        </p:nvSpPr>
        <p:spPr>
          <a:xfrm>
            <a:off x="7272100" y="1701450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cnn_4_class_2_2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56" name="Google Shape;35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00" y="3761770"/>
            <a:ext cx="1800000" cy="13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7"/>
          <p:cNvSpPr txBox="1"/>
          <p:nvPr/>
        </p:nvSpPr>
        <p:spPr>
          <a:xfrm>
            <a:off x="72000" y="3466275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cnn_4_class_2_3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58" name="Google Shape;35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72000" y="3761970"/>
            <a:ext cx="1800000" cy="1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 txBox="1"/>
          <p:nvPr/>
        </p:nvSpPr>
        <p:spPr>
          <a:xfrm>
            <a:off x="1872000" y="3466275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cnn_4_class_2_4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60" name="Google Shape;360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72050" y="3761775"/>
            <a:ext cx="1800000" cy="135026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7"/>
          <p:cNvSpPr txBox="1"/>
          <p:nvPr/>
        </p:nvSpPr>
        <p:spPr>
          <a:xfrm>
            <a:off x="3672025" y="346628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cnn_4_class_2_5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72050" y="3761775"/>
            <a:ext cx="1800000" cy="135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72075" y="1972538"/>
            <a:ext cx="1800000" cy="135026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/>
        </p:nvSpPr>
        <p:spPr>
          <a:xfrm>
            <a:off x="3672050" y="16770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cnn_4_class_2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65" name="Google Shape;365;p37"/>
          <p:cNvSpPr txBox="1"/>
          <p:nvPr/>
        </p:nvSpPr>
        <p:spPr>
          <a:xfrm>
            <a:off x="5472050" y="346628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cnn_4_class_2_6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452825" y="6018"/>
            <a:ext cx="446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Tested models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/>
        </p:nvSpPr>
        <p:spPr>
          <a:xfrm>
            <a:off x="3672038" y="313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DenseNet121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5472063" y="313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</a:rPr>
              <a:t>DenseNet121_epoch30</a:t>
            </a:r>
            <a:endParaRPr sz="6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7272063" y="313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DenseNet121_weights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72000" y="16770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EfficientNetB0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1872025" y="16770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MobileNet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5472075" y="1701450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</a:rPr>
              <a:t>MobileNet_change_freeze_2</a:t>
            </a:r>
            <a:endParaRPr sz="5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7272100" y="1701450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</a:rPr>
              <a:t>MobileNet_change_freeze_3</a:t>
            </a:r>
            <a:endParaRPr sz="5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72000" y="3466275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2"/>
                </a:solidFill>
              </a:rPr>
              <a:t>MobileNet_change_freeze</a:t>
            </a:r>
            <a:endParaRPr sz="7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2"/>
                </a:solidFill>
              </a:rPr>
              <a:t>_class_weights</a:t>
            </a:r>
            <a:endParaRPr sz="300">
              <a:solidFill>
                <a:schemeClr val="dk2"/>
              </a:solidFill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1872000" y="3466275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MobileNet_no_weights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3672025" y="346628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ResNet50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3672050" y="1677038"/>
            <a:ext cx="1800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MobileNet_change_freeze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82" name="Google Shape;3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050" y="363325"/>
            <a:ext cx="1800000" cy="135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050" y="363325"/>
            <a:ext cx="1800000" cy="135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2100" y="363463"/>
            <a:ext cx="1800000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" y="1972550"/>
            <a:ext cx="1800000" cy="13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2013" y="1972238"/>
            <a:ext cx="1800000" cy="135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2000" y="1996938"/>
            <a:ext cx="1800000" cy="135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2075" y="1996938"/>
            <a:ext cx="1800000" cy="135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000" y="3761800"/>
            <a:ext cx="1800000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72025" y="3761250"/>
            <a:ext cx="1800000" cy="135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72000" y="3761663"/>
            <a:ext cx="1800000" cy="135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72000" y="1996938"/>
            <a:ext cx="1800000" cy="135026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8"/>
          <p:cNvSpPr txBox="1"/>
          <p:nvPr/>
        </p:nvSpPr>
        <p:spPr>
          <a:xfrm>
            <a:off x="452825" y="-2059"/>
            <a:ext cx="446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Tested models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909075" y="1028000"/>
            <a:ext cx="4088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개인정보보호법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제25조(영상정보처리기기의 설치·운영 제한)</a:t>
            </a:r>
            <a:b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⑤ 영상정보처리기기운영자는 영상정보처리기기의 설치 목적과 </a:t>
            </a:r>
            <a:b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다른 목적으로 영상정보처리기기를 |</a:t>
            </a:r>
            <a:b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임의로 조작하거나 다른 곳을 비춰서는 아니 되며,</a:t>
            </a:r>
            <a:b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녹음기능은 사용할 수 없다.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332775" y="1028000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통신비밀보호법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제14조(타인의 대화비밀 침해금지)</a:t>
            </a:r>
            <a:b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①누구든지 공개되지 아니한 </a:t>
            </a:r>
            <a:b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타인간의 대화를 녹음하거나 </a:t>
            </a:r>
            <a:b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전자장치 또는 기계적 수단을 </a:t>
            </a:r>
            <a:br>
              <a:rPr lang="ko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이용하여 청취할 수 없다</a:t>
            </a: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163" y="3200700"/>
            <a:ext cx="1395675" cy="13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5282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마이크가 없는 CCTV</a:t>
            </a:r>
            <a:endParaRPr sz="2000" b="1" dirty="0">
              <a:solidFill>
                <a:srgbClr val="232323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452825" y="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소음을 유추하기 위해 </a:t>
            </a:r>
            <a:b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자동차의 종류 분류</a:t>
            </a:r>
            <a:endParaRPr sz="2000" b="1" dirty="0">
              <a:solidFill>
                <a:srgbClr val="232323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921" y="126571"/>
            <a:ext cx="3843690" cy="17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16" y="2352300"/>
            <a:ext cx="842291" cy="17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8648" y="2352300"/>
            <a:ext cx="2021333" cy="17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7325" y="2352300"/>
            <a:ext cx="1198175" cy="17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2845" y="2352295"/>
            <a:ext cx="1342135" cy="17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289025" y="4200400"/>
            <a:ext cx="8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Bike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518650" y="4200400"/>
            <a:ext cx="2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BUS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927350" y="4200400"/>
            <a:ext cx="11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Common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512849" y="4200400"/>
            <a:ext cx="134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Truck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45282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전처리 예시</a:t>
            </a:r>
            <a:endParaRPr sz="2000" b="1" dirty="0">
              <a:solidFill>
                <a:srgbClr val="232323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432" y="1206500"/>
            <a:ext cx="328625" cy="68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561" y="1206500"/>
            <a:ext cx="788638" cy="6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0" y="1206500"/>
            <a:ext cx="462318" cy="6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8497" y="1206497"/>
            <a:ext cx="462325" cy="60381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802550" y="1882838"/>
            <a:ext cx="8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Bike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2279175" y="1882850"/>
            <a:ext cx="20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BUS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966062" y="1882850"/>
            <a:ext cx="11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Common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6948562" y="1882850"/>
            <a:ext cx="134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Truck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2690" y="2376838"/>
            <a:ext cx="417898" cy="87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4788" y="2376842"/>
            <a:ext cx="417898" cy="87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2689" y="3256096"/>
            <a:ext cx="417898" cy="87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6888" y="3256087"/>
            <a:ext cx="417898" cy="87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4795" y="3256087"/>
            <a:ext cx="417898" cy="87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893" y="2376842"/>
            <a:ext cx="417898" cy="87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43487" y="3256097"/>
            <a:ext cx="765482" cy="66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41663" y="2588150"/>
            <a:ext cx="765486" cy="66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72627" y="3256100"/>
            <a:ext cx="765486" cy="66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07135" y="3256100"/>
            <a:ext cx="765486" cy="66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907145" y="2588150"/>
            <a:ext cx="765486" cy="66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72627" y="2588150"/>
            <a:ext cx="765486" cy="66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44808" y="3256100"/>
            <a:ext cx="556317" cy="8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287008" y="3256100"/>
            <a:ext cx="556317" cy="8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729196" y="3256100"/>
            <a:ext cx="556317" cy="8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844821" y="2438525"/>
            <a:ext cx="556317" cy="8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285508" y="2438525"/>
            <a:ext cx="556317" cy="8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729196" y="2438525"/>
            <a:ext cx="556317" cy="8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692225" y="3256100"/>
            <a:ext cx="618282" cy="8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310525" y="3256100"/>
            <a:ext cx="618282" cy="8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928825" y="3256100"/>
            <a:ext cx="618282" cy="8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7928825" y="2438525"/>
            <a:ext cx="618282" cy="8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310525" y="2438525"/>
            <a:ext cx="618282" cy="8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692225" y="2438525"/>
            <a:ext cx="618282" cy="8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62000" y="169988"/>
            <a:ext cx="2525576" cy="8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987576" y="169988"/>
            <a:ext cx="1694434" cy="8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452825" y="0"/>
            <a:ext cx="4466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rgbClr val="FF9900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자동차의 분류모델</a:t>
            </a: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 이기때문에 </a:t>
            </a:r>
            <a:b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객체 탐지에는 YOLO 사용</a:t>
            </a:r>
            <a:endParaRPr sz="2000" b="1" dirty="0">
              <a:solidFill>
                <a:srgbClr val="232323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5" y="1678323"/>
            <a:ext cx="3582837" cy="201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868" y="1678324"/>
            <a:ext cx="3582837" cy="201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425336" y="2447913"/>
            <a:ext cx="293225" cy="2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263072" y="3765207"/>
            <a:ext cx="404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원본 CCTV 화상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853905" y="3693681"/>
            <a:ext cx="404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YOLO가 탐지한 자동차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/>
        </p:nvSpPr>
        <p:spPr>
          <a:xfrm>
            <a:off x="452825" y="0"/>
            <a:ext cx="4466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rgbClr val="FF9900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자동차의 분류모델</a:t>
            </a: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 이기때문에 </a:t>
            </a:r>
            <a:b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객체 탐지에는 YOLO 사용</a:t>
            </a:r>
            <a:endParaRPr sz="2000" b="1" dirty="0">
              <a:solidFill>
                <a:srgbClr val="232323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63" y="1542463"/>
            <a:ext cx="2948189" cy="165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178572" y="2330312"/>
            <a:ext cx="482875" cy="4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693975" y="3200825"/>
            <a:ext cx="298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좌표를 이용해 crop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274" y="1256133"/>
            <a:ext cx="1064734" cy="116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875" y="1256123"/>
            <a:ext cx="1090532" cy="11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22" y="2708671"/>
            <a:ext cx="1451928" cy="116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3428" y="1256134"/>
            <a:ext cx="810814" cy="116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97884" y="2708664"/>
            <a:ext cx="986686" cy="1161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/>
        </p:nvSpPr>
        <p:spPr>
          <a:xfrm>
            <a:off x="452825" y="0"/>
            <a:ext cx="4466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rgbClr val="FF9900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자동차의 분류모델</a:t>
            </a: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 이기때문에 </a:t>
            </a:r>
            <a:b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객체 탐지에는 YOLO 사용</a:t>
            </a:r>
            <a:endParaRPr sz="2000" b="1" dirty="0">
              <a:solidFill>
                <a:srgbClr val="232323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330572" y="2571762"/>
            <a:ext cx="482875" cy="4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5333875" y="501925"/>
            <a:ext cx="362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데이터셋이 CCTV 사진이기 때문에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자동차 후면 데이터는 존재하지 않아 제외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674" y="2963646"/>
            <a:ext cx="1064734" cy="116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125" y="1511098"/>
            <a:ext cx="1090532" cy="11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6628" y="1511109"/>
            <a:ext cx="810814" cy="116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6046" y="2963639"/>
            <a:ext cx="986686" cy="116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4048" y="602247"/>
            <a:ext cx="518700" cy="4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3080550" y="3054613"/>
            <a:ext cx="298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입력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9">
            <a:alphaModFix/>
          </a:blip>
          <a:srcRect t="11411" b="11326"/>
          <a:stretch/>
        </p:blipFill>
        <p:spPr>
          <a:xfrm>
            <a:off x="5516563" y="2127175"/>
            <a:ext cx="1775725" cy="137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4912975" y="3499188"/>
            <a:ext cx="298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MODEL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/>
        </p:nvSpPr>
        <p:spPr>
          <a:xfrm>
            <a:off x="452825" y="-5534"/>
            <a:ext cx="4466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ko" sz="2000" b="1" dirty="0">
                <a:solidFill>
                  <a:srgbClr val="FF9900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자동차의 분류모델</a:t>
            </a: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 이기때문에 </a:t>
            </a:r>
            <a:b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2000" b="1" dirty="0">
                <a:solidFill>
                  <a:srgbClr val="23232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객체 탐지에는 YOLO 사용</a:t>
            </a:r>
            <a:endParaRPr sz="2000" b="1" dirty="0">
              <a:solidFill>
                <a:srgbClr val="232323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83472" y="2889287"/>
            <a:ext cx="482875" cy="4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5333875" y="501925"/>
            <a:ext cx="362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데이터셋이 CCTV 사진이기 때문에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자동차 후면 데이터는 존재하지 않아 제외</a:t>
            </a:r>
            <a:endParaRPr>
              <a:solidFill>
                <a:srgbClr val="33333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963" y="1576879"/>
            <a:ext cx="5524776" cy="31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4048" y="602247"/>
            <a:ext cx="518700" cy="4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174575" y="1618700"/>
            <a:ext cx="298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원본 화상에 자동차의 좌표와 모델이 추론한 값으로 표시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 rotWithShape="1">
          <a:blip r:embed="rId6">
            <a:alphaModFix/>
          </a:blip>
          <a:srcRect t="11411" b="11326"/>
          <a:stretch/>
        </p:blipFill>
        <p:spPr>
          <a:xfrm>
            <a:off x="330263" y="2444700"/>
            <a:ext cx="1775725" cy="137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-273325" y="3816713"/>
            <a:ext cx="298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MODEL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3066</Words>
  <Application>Microsoft Macintosh PowerPoint</Application>
  <PresentationFormat>画面に合わせる (16:9)</PresentationFormat>
  <Paragraphs>397</Paragraphs>
  <Slides>26</Slides>
  <Notes>26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1" baseType="lpstr">
      <vt:lpstr>Noto Sans KR</vt:lpstr>
      <vt:lpstr>Arial</vt:lpstr>
      <vt:lpstr>Livvic SemiBold</vt:lpstr>
      <vt:lpstr>Noto Sans Medium</vt:lpstr>
      <vt:lpstr>Simple Light</vt:lpstr>
      <vt:lpstr>DATA SCIENCE Team NOISE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CHOESEONGJU</cp:lastModifiedBy>
  <cp:revision>1</cp:revision>
  <dcterms:modified xsi:type="dcterms:W3CDTF">2024-12-12T07:53:23Z</dcterms:modified>
</cp:coreProperties>
</file>